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7" r:id="rId4"/>
    <p:sldId id="259" r:id="rId5"/>
    <p:sldId id="258" r:id="rId6"/>
    <p:sldId id="260" r:id="rId7"/>
    <p:sldId id="262" r:id="rId8"/>
    <p:sldId id="263" r:id="rId9"/>
    <p:sldId id="261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17"/>
  </p:normalViewPr>
  <p:slideViewPr>
    <p:cSldViewPr snapToGrid="0" snapToObjects="1">
      <p:cViewPr varScale="1">
        <p:scale>
          <a:sx n="113" d="100"/>
          <a:sy n="113" d="100"/>
        </p:scale>
        <p:origin x="17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A211A-A4B2-E347-9454-AA65D11445BC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96AB1-7AC6-8C4D-9E7C-BEDA83BF9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6AB1-7AC6-8C4D-9E7C-BEDA83BF97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build your app in order to launch the emulator, and then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6AB1-7AC6-8C4D-9E7C-BEDA83BF97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6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accessibility</a:t>
            </a:r>
            <a:r>
              <a:rPr lang="en-US" baseline="0" dirty="0" smtClean="0"/>
              <a:t> code is added in the </a:t>
            </a:r>
            <a:r>
              <a:rPr lang="en-US" baseline="0" dirty="0" err="1" smtClean="0"/>
              <a:t>OnCreateView</a:t>
            </a:r>
            <a:r>
              <a:rPr lang="en-US" baseline="0" dirty="0" smtClean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OnCreate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6AB1-7AC6-8C4D-9E7C-BEDA83BF97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6AB1-7AC6-8C4D-9E7C-BEDA83BF97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Context-Interface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global information about an application environment.. 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proandroiddev.com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/whats-next-a-practical-introduction-to-accessibility-on-android-79c90d27e124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6AB1-7AC6-8C4D-9E7C-BEDA83BF97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1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6AB1-7AC6-8C4D-9E7C-BEDA83BF9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0C43548-0ADF-7B43-B886-CA80FE6681B7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779B098-0BC4-ED44-BB80-790E22703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2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 Accessibility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/>
              <a:t>My Spectrum App </a:t>
            </a:r>
            <a:r>
              <a:rPr lang="mr-IN" sz="3200" dirty="0" smtClean="0"/>
              <a:t>–</a:t>
            </a:r>
            <a:r>
              <a:rPr lang="en-US" sz="3200" dirty="0" smtClean="0"/>
              <a:t> 11/05/2018</a:t>
            </a:r>
          </a:p>
          <a:p>
            <a:pPr algn="r"/>
            <a:r>
              <a:rPr lang="en-US" dirty="0" smtClean="0"/>
              <a:t>-</a:t>
            </a:r>
            <a:r>
              <a:rPr lang="en-US" dirty="0" smtClean="0"/>
              <a:t>Saamer Mansoor @</a:t>
            </a:r>
            <a:r>
              <a:rPr lang="en-US" dirty="0" err="1" smtClean="0"/>
              <a:t>saamerm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ReQUIRED</a:t>
            </a:r>
            <a:r>
              <a:rPr lang="en-US" dirty="0" smtClean="0"/>
              <a:t> FOR ACCESSIBILITY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11866" y="2249948"/>
            <a:ext cx="8092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Focusability</a:t>
            </a:r>
            <a:r>
              <a:rPr lang="en-US" dirty="0" smtClean="0"/>
              <a:t> and </a:t>
            </a:r>
            <a:r>
              <a:rPr lang="en-US" dirty="0" err="1"/>
              <a:t>FocusedByDefault</a:t>
            </a:r>
            <a:r>
              <a:rPr lang="en-US" dirty="0" smtClean="0"/>
              <a:t> </a:t>
            </a:r>
            <a:r>
              <a:rPr lang="en-US" dirty="0" err="1" smtClean="0"/>
              <a:t>didn</a:t>
            </a:r>
            <a:r>
              <a:rPr lang="mr-IN" dirty="0" smtClean="0"/>
              <a:t>’</a:t>
            </a:r>
            <a:r>
              <a:rPr lang="en-US" dirty="0" smtClean="0"/>
              <a:t>t seem to do anything useful for talkback. </a:t>
            </a:r>
          </a:p>
          <a:p>
            <a:r>
              <a:rPr lang="en-US" dirty="0" smtClean="0"/>
              <a:t>Hint attribute is to tell the user the type of control, </a:t>
            </a:r>
            <a:r>
              <a:rPr lang="en-US" dirty="0" err="1" smtClean="0"/>
              <a:t>eg</a:t>
            </a:r>
            <a:r>
              <a:rPr lang="en-US" dirty="0" smtClean="0"/>
              <a:t>: button. “Next Month, button”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505" y="2895600"/>
            <a:ext cx="4316991" cy="310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6" b="62124"/>
          <a:stretch/>
        </p:blipFill>
        <p:spPr>
          <a:xfrm>
            <a:off x="8659467" y="3023346"/>
            <a:ext cx="3429000" cy="176253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892208" y="3705834"/>
            <a:ext cx="2943189" cy="36258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43514" y="5997575"/>
            <a:ext cx="7504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Now, when you scroll after the “&gt;” button, it skips all the days of the month.</a:t>
            </a:r>
          </a:p>
          <a:p>
            <a:r>
              <a:rPr lang="en-US" dirty="0" smtClean="0"/>
              <a:t>As shown, in the previous slide, you can edit the attributes of the controls in C# as well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62187" y="4107969"/>
            <a:ext cx="3643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CalendarDialogFragment.axml</a:t>
            </a:r>
            <a:r>
              <a:rPr lang="en-US" dirty="0" smtClean="0"/>
              <a:t> layout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Manager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4974" y="2924244"/>
            <a:ext cx="9129532" cy="109729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649702" y="4168802"/>
            <a:ext cx="2517913" cy="2675946"/>
            <a:chOff x="0" y="0"/>
            <a:chExt cx="3429000" cy="36442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884"/>
            <a:stretch/>
          </p:blipFill>
          <p:spPr>
            <a:xfrm>
              <a:off x="0" y="0"/>
              <a:ext cx="3429000" cy="5565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25" b="38552"/>
            <a:stretch/>
          </p:blipFill>
          <p:spPr>
            <a:xfrm>
              <a:off x="0" y="556592"/>
              <a:ext cx="3429000" cy="308762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2131479" y="2283136"/>
            <a:ext cx="7504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Checks the context for accessibility information, and implement accessibility specific UI </a:t>
            </a:r>
            <a:r>
              <a:rPr lang="en-US" dirty="0" smtClean="0"/>
              <a:t>behavior, within </a:t>
            </a:r>
            <a:r>
              <a:rPr lang="en-US" dirty="0" err="1" smtClean="0"/>
              <a:t>OnCreateView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27302"/>
          <a:stretch/>
        </p:blipFill>
        <p:spPr>
          <a:xfrm>
            <a:off x="25609" y="4917375"/>
            <a:ext cx="5406887" cy="19035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32496" y="5869156"/>
            <a:ext cx="3949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&lt;-</a:t>
            </a:r>
            <a:r>
              <a:rPr lang="en-US" dirty="0" smtClean="0"/>
              <a:t>YouTube </a:t>
            </a:r>
            <a:r>
              <a:rPr lang="en-US" dirty="0" smtClean="0"/>
              <a:t>app </a:t>
            </a:r>
            <a:r>
              <a:rPr lang="en-US" dirty="0" smtClean="0"/>
              <a:t>example of different experiences for accessibility users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0410" y="4607708"/>
            <a:ext cx="4485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Accessibility </a:t>
            </a:r>
            <a:r>
              <a:rPr lang="en-US" smtClean="0"/>
              <a:t>Off 		Accessibility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Delegate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54020" y="2457531"/>
            <a:ext cx="8337980" cy="4828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824" y="2149984"/>
            <a:ext cx="6728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Override the existing </a:t>
            </a:r>
            <a:r>
              <a:rPr lang="en-US" dirty="0" err="1" smtClean="0"/>
              <a:t>AccessibilityDelegate</a:t>
            </a:r>
            <a:r>
              <a:rPr lang="en-US" dirty="0" smtClean="0"/>
              <a:t> of a </a:t>
            </a:r>
            <a:r>
              <a:rPr lang="en-US" dirty="0" smtClean="0"/>
              <a:t>button/image/label </a:t>
            </a:r>
            <a:r>
              <a:rPr lang="en-US" dirty="0" smtClean="0"/>
              <a:t>control within the </a:t>
            </a:r>
            <a:r>
              <a:rPr lang="en-US" dirty="0" err="1" smtClean="0"/>
              <a:t>OnCreateView</a:t>
            </a:r>
            <a:r>
              <a:rPr lang="en-US" dirty="0" smtClean="0"/>
              <a:t>() 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4" y="2971148"/>
            <a:ext cx="7203989" cy="38621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7228703" y="4146564"/>
            <a:ext cx="51816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 the </a:t>
            </a:r>
            <a:r>
              <a:rPr lang="en-US" dirty="0" err="1" smtClean="0"/>
              <a:t>AccessibilityDelegate</a:t>
            </a:r>
            <a:r>
              <a:rPr lang="en-US" dirty="0" smtClean="0"/>
              <a:t> within the same </a:t>
            </a:r>
            <a:r>
              <a:rPr lang="en-US" dirty="0" err="1" smtClean="0"/>
              <a:t>CalendarDialogFragment</a:t>
            </a:r>
            <a:r>
              <a:rPr lang="en-US" dirty="0" smtClean="0"/>
              <a:t> class at the bottom.</a:t>
            </a:r>
          </a:p>
          <a:p>
            <a:endParaRPr lang="en-US" dirty="0" smtClean="0"/>
          </a:p>
          <a:p>
            <a:r>
              <a:rPr lang="en-US" dirty="0" smtClean="0"/>
              <a:t>Overriding each of those, can be useful in a certain way, </a:t>
            </a:r>
            <a:r>
              <a:rPr lang="en-US" dirty="0" err="1" smtClean="0"/>
              <a:t>SendAccessibilityEvent</a:t>
            </a:r>
            <a:r>
              <a:rPr lang="en-US" dirty="0" smtClean="0"/>
              <a:t>() and </a:t>
            </a:r>
            <a:r>
              <a:rPr lang="en-US" dirty="0" err="1" smtClean="0"/>
              <a:t>OnInitializeAccessibilityNodeInfo</a:t>
            </a:r>
            <a:r>
              <a:rPr lang="en-US" dirty="0" smtClean="0"/>
              <a:t>() were useful for our testing as you can see the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TALKBACK Activation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4298" y="2580584"/>
            <a:ext cx="7438345" cy="40558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188727"/>
            <a:ext cx="5757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Rebranded as “Android Accessibility Suite” on June 21, 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7" y="3057582"/>
            <a:ext cx="3459359" cy="25877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463454"/>
            <a:ext cx="3398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“Android Accessibility Suite” app from Play Store: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8653" y="5735619"/>
            <a:ext cx="3905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Then go to Settings and Turn Talkback On. Note that it may look different than what you see on </a:t>
            </a:r>
            <a:r>
              <a:rPr lang="en-US" smtClean="0"/>
              <a:t>the right-&gt;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TALKBACK on Emulator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1078" y="4977962"/>
            <a:ext cx="2949517" cy="91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52" y="2746537"/>
            <a:ext cx="3327400" cy="163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915" y="2321745"/>
            <a:ext cx="8444588" cy="2487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78" y="6066146"/>
            <a:ext cx="3925700" cy="3520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04487" y="6066146"/>
            <a:ext cx="7187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And then follow instructions from the previous slide, to download Talkback from the Android Play Store on the Emulator device.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GESTURES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733"/>
          <a:stretch/>
        </p:blipFill>
        <p:spPr>
          <a:xfrm>
            <a:off x="3663950" y="2459082"/>
            <a:ext cx="4864100" cy="2214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&amp; Forth Gestures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11"/>
          <a:stretch/>
        </p:blipFill>
        <p:spPr>
          <a:xfrm>
            <a:off x="3382133" y="2413138"/>
            <a:ext cx="5427733" cy="400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(Right) Angle GESTURES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152" r="51048" b="10572"/>
          <a:stretch/>
        </p:blipFill>
        <p:spPr>
          <a:xfrm>
            <a:off x="3697357" y="2816242"/>
            <a:ext cx="4468630" cy="33482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11867" y="2153636"/>
            <a:ext cx="8026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These gestures are two-part swipes at a right angle. For example, the default gesture for going to the Home screen is to swipe up then left at a sharp 90-degree angle.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180745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Note: The Notifications gesture (right then down) is available only in some </a:t>
            </a:r>
            <a:r>
              <a:rPr lang="en-US" dirty="0" err="1" smtClean="0"/>
              <a:t>TalkBack</a:t>
            </a:r>
            <a:r>
              <a:rPr lang="en-US" dirty="0" smtClean="0"/>
              <a:t> versions. If this gesture doesn't work for you, use a two-finger swipe down from the top of the screen to open the notifications shade.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605" y="958103"/>
            <a:ext cx="7729728" cy="1188720"/>
          </a:xfrm>
        </p:spPr>
        <p:txBody>
          <a:bodyPr/>
          <a:lstStyle/>
          <a:p>
            <a:r>
              <a:rPr lang="en-US" dirty="0" smtClean="0"/>
              <a:t>Focus and Announce</a:t>
            </a:r>
            <a:endParaRPr lang="en-US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036" y="2556773"/>
            <a:ext cx="8106297" cy="425832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1669036" y="2146823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Accessibility Utility </a:t>
            </a:r>
            <a:r>
              <a:rPr lang="en-US" dirty="0" smtClean="0"/>
              <a:t>class</a:t>
            </a:r>
            <a:r>
              <a:rPr lang="en-US" dirty="0"/>
              <a:t> </a:t>
            </a:r>
            <a:r>
              <a:rPr lang="en-US" dirty="0" smtClean="0"/>
              <a:t>to be used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9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867" y="956161"/>
            <a:ext cx="7729728" cy="1188720"/>
          </a:xfrm>
        </p:spPr>
        <p:txBody>
          <a:bodyPr/>
          <a:lstStyle/>
          <a:p>
            <a:r>
              <a:rPr lang="en-US" dirty="0" smtClean="0"/>
              <a:t>Focus and Announce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0093" y="4731027"/>
            <a:ext cx="6374259" cy="170290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8779651" y="4431269"/>
            <a:ext cx="3429000" cy="1762539"/>
            <a:chOff x="5401917" y="861390"/>
            <a:chExt cx="3429000" cy="17625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76" b="62124"/>
            <a:stretch/>
          </p:blipFill>
          <p:spPr>
            <a:xfrm>
              <a:off x="5401917" y="861390"/>
              <a:ext cx="3429000" cy="1762539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6537010" y="1298837"/>
              <a:ext cx="1099931" cy="31805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094" y="2371405"/>
            <a:ext cx="6374258" cy="20869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2111866" y="2077672"/>
            <a:ext cx="8026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BaseDialogFragment</a:t>
            </a:r>
            <a:r>
              <a:rPr lang="en-US" dirty="0" smtClean="0"/>
              <a:t> </a:t>
            </a:r>
            <a:r>
              <a:rPr lang="en-US" dirty="0" smtClean="0"/>
              <a:t>implementation uses the Accessibility Utility class: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11865" y="4374947"/>
            <a:ext cx="8026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CalendarDialogFragment’s</a:t>
            </a:r>
            <a:r>
              <a:rPr lang="en-US" dirty="0" smtClean="0"/>
              <a:t> </a:t>
            </a:r>
            <a:r>
              <a:rPr lang="en-US" dirty="0" err="1" smtClean="0"/>
              <a:t>OnCreateView</a:t>
            </a:r>
            <a:r>
              <a:rPr lang="en-US" dirty="0" smtClean="0"/>
              <a:t> </a:t>
            </a:r>
            <a:r>
              <a:rPr lang="en-US" dirty="0" smtClean="0"/>
              <a:t>“&gt;” button: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111864" y="6383452"/>
            <a:ext cx="814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 on moving to the next month, talkback focuses and </a:t>
            </a:r>
            <a:r>
              <a:rPr lang="en-US" smtClean="0"/>
              <a:t>announces November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Description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9846" y="4647096"/>
            <a:ext cx="4914900" cy="218440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6" y="2454937"/>
            <a:ext cx="9148510" cy="8408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473937" y="3792330"/>
            <a:ext cx="3429000" cy="1762539"/>
            <a:chOff x="8553450" y="3182373"/>
            <a:chExt cx="3429000" cy="17625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76" b="62124"/>
            <a:stretch/>
          </p:blipFill>
          <p:spPr>
            <a:xfrm>
              <a:off x="8553450" y="3182373"/>
              <a:ext cx="3429000" cy="1762539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11449879" y="3639574"/>
              <a:ext cx="319258" cy="31805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909357" y="3368514"/>
            <a:ext cx="8092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Done inside </a:t>
            </a:r>
            <a:r>
              <a:rPr lang="en-US" dirty="0" err="1" smtClean="0"/>
              <a:t>OnCreate</a:t>
            </a:r>
            <a:r>
              <a:rPr lang="en-US" dirty="0" err="1" smtClean="0"/>
              <a:t>View</a:t>
            </a:r>
            <a:r>
              <a:rPr lang="en-US" dirty="0" smtClean="0"/>
              <a:t>() </a:t>
            </a:r>
            <a:r>
              <a:rPr lang="en-US" dirty="0" smtClean="0"/>
              <a:t>Now</a:t>
            </a:r>
            <a:r>
              <a:rPr lang="en-US" dirty="0" smtClean="0"/>
              <a:t>, focusing on the next button doesn’t say “Unlabeled button”, it says ”Next Month, button”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09357" y="4304267"/>
            <a:ext cx="8092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non-Android </a:t>
            </a:r>
            <a:r>
              <a:rPr lang="en-US" dirty="0" err="1" smtClean="0"/>
              <a:t>devs</a:t>
            </a:r>
            <a:r>
              <a:rPr lang="en-US" dirty="0" smtClean="0"/>
              <a:t>, you can also edit attributes in the </a:t>
            </a:r>
            <a:r>
              <a:rPr lang="en-US" dirty="0" err="1" smtClean="0"/>
              <a:t>axml</a:t>
            </a:r>
            <a:r>
              <a:rPr lang="en-US" dirty="0" smtClean="0"/>
              <a:t> layout: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385</TotalTime>
  <Words>466</Words>
  <Application>Microsoft Macintosh PowerPoint</Application>
  <PresentationFormat>Widescreen</PresentationFormat>
  <Paragraphs>48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Mangal</vt:lpstr>
      <vt:lpstr>Arial</vt:lpstr>
      <vt:lpstr>Parcel</vt:lpstr>
      <vt:lpstr>Android Accessibility</vt:lpstr>
      <vt:lpstr>TALKBACK Activation</vt:lpstr>
      <vt:lpstr>TALKBACK on Emulator</vt:lpstr>
      <vt:lpstr>BASIC GESTURES</vt:lpstr>
      <vt:lpstr>Back &amp; Forth Gestures</vt:lpstr>
      <vt:lpstr>(Right) Angle GESTURES</vt:lpstr>
      <vt:lpstr>Focus and Announce</vt:lpstr>
      <vt:lpstr>Focus and Announce</vt:lpstr>
      <vt:lpstr>Content Description</vt:lpstr>
      <vt:lpstr>ReQUIRED FOR ACCESSIBILITY</vt:lpstr>
      <vt:lpstr>Accessibility Manager</vt:lpstr>
      <vt:lpstr>Accessibility Delegate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Accessibility</dc:title>
  <dc:creator>Saamer Mansoor</dc:creator>
  <cp:lastModifiedBy>Saamer Mansoor</cp:lastModifiedBy>
  <cp:revision>20</cp:revision>
  <cp:lastPrinted>2018-11-05T23:37:04Z</cp:lastPrinted>
  <dcterms:created xsi:type="dcterms:W3CDTF">2018-11-05T16:18:20Z</dcterms:created>
  <dcterms:modified xsi:type="dcterms:W3CDTF">2018-11-05T23:40:04Z</dcterms:modified>
</cp:coreProperties>
</file>